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CD4557-2A00-4400-9026-1604A2F62AFA}" type="datetimeFigureOut">
              <a:rPr lang="ru-RU" smtClean="0"/>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65BC90-18FA-444E-9B07-D9A0033EB981}" type="slidenum">
              <a:rPr lang="ru-RU" smtClean="0"/>
              <a:t>‹#›</a:t>
            </a:fld>
            <a:endParaRPr lang="ru-RU"/>
          </a:p>
        </p:txBody>
      </p:sp>
    </p:spTree>
    <p:extLst>
      <p:ext uri="{BB962C8B-B14F-4D97-AF65-F5344CB8AC3E}">
        <p14:creationId xmlns:p14="http://schemas.microsoft.com/office/powerpoint/2010/main" val="50626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CD4557-2A00-4400-9026-1604A2F62AFA}" type="datetimeFigureOut">
              <a:rPr lang="ru-RU" smtClean="0"/>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65BC90-18FA-444E-9B07-D9A0033EB981}" type="slidenum">
              <a:rPr lang="ru-RU" smtClean="0"/>
              <a:t>‹#›</a:t>
            </a:fld>
            <a:endParaRPr lang="ru-RU"/>
          </a:p>
        </p:txBody>
      </p:sp>
    </p:spTree>
    <p:extLst>
      <p:ext uri="{BB962C8B-B14F-4D97-AF65-F5344CB8AC3E}">
        <p14:creationId xmlns:p14="http://schemas.microsoft.com/office/powerpoint/2010/main" val="284325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CD4557-2A00-4400-9026-1604A2F62AFA}" type="datetimeFigureOut">
              <a:rPr lang="ru-RU" smtClean="0"/>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65BC90-18FA-444E-9B07-D9A0033EB981}" type="slidenum">
              <a:rPr lang="ru-RU" smtClean="0"/>
              <a:t>‹#›</a:t>
            </a:fld>
            <a:endParaRPr lang="ru-RU"/>
          </a:p>
        </p:txBody>
      </p:sp>
    </p:spTree>
    <p:extLst>
      <p:ext uri="{BB962C8B-B14F-4D97-AF65-F5344CB8AC3E}">
        <p14:creationId xmlns:p14="http://schemas.microsoft.com/office/powerpoint/2010/main" val="73905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CD4557-2A00-4400-9026-1604A2F62AFA}" type="datetimeFigureOut">
              <a:rPr lang="ru-RU" smtClean="0"/>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65BC90-18FA-444E-9B07-D9A0033EB981}" type="slidenum">
              <a:rPr lang="ru-RU" smtClean="0"/>
              <a:t>‹#›</a:t>
            </a:fld>
            <a:endParaRPr lang="ru-RU"/>
          </a:p>
        </p:txBody>
      </p:sp>
    </p:spTree>
    <p:extLst>
      <p:ext uri="{BB962C8B-B14F-4D97-AF65-F5344CB8AC3E}">
        <p14:creationId xmlns:p14="http://schemas.microsoft.com/office/powerpoint/2010/main" val="261602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FCD4557-2A00-4400-9026-1604A2F62AFA}" type="datetimeFigureOut">
              <a:rPr lang="ru-RU" smtClean="0"/>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65BC90-18FA-444E-9B07-D9A0033EB981}" type="slidenum">
              <a:rPr lang="ru-RU" smtClean="0"/>
              <a:t>‹#›</a:t>
            </a:fld>
            <a:endParaRPr lang="ru-RU"/>
          </a:p>
        </p:txBody>
      </p:sp>
    </p:spTree>
    <p:extLst>
      <p:ext uri="{BB962C8B-B14F-4D97-AF65-F5344CB8AC3E}">
        <p14:creationId xmlns:p14="http://schemas.microsoft.com/office/powerpoint/2010/main" val="345710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FCD4557-2A00-4400-9026-1604A2F62AFA}" type="datetimeFigureOut">
              <a:rPr lang="ru-RU" smtClean="0"/>
              <a:t>25.09.2021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65BC90-18FA-444E-9B07-D9A0033EB981}" type="slidenum">
              <a:rPr lang="ru-RU" smtClean="0"/>
              <a:t>‹#›</a:t>
            </a:fld>
            <a:endParaRPr lang="ru-RU"/>
          </a:p>
        </p:txBody>
      </p:sp>
    </p:spTree>
    <p:extLst>
      <p:ext uri="{BB962C8B-B14F-4D97-AF65-F5344CB8AC3E}">
        <p14:creationId xmlns:p14="http://schemas.microsoft.com/office/powerpoint/2010/main" val="208277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FCD4557-2A00-4400-9026-1604A2F62AFA}" type="datetimeFigureOut">
              <a:rPr lang="ru-RU" smtClean="0"/>
              <a:t>25.09.2021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65BC90-18FA-444E-9B07-D9A0033EB981}" type="slidenum">
              <a:rPr lang="ru-RU" smtClean="0"/>
              <a:t>‹#›</a:t>
            </a:fld>
            <a:endParaRPr lang="ru-RU"/>
          </a:p>
        </p:txBody>
      </p:sp>
    </p:spTree>
    <p:extLst>
      <p:ext uri="{BB962C8B-B14F-4D97-AF65-F5344CB8AC3E}">
        <p14:creationId xmlns:p14="http://schemas.microsoft.com/office/powerpoint/2010/main" val="69220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FCD4557-2A00-4400-9026-1604A2F62AFA}" type="datetimeFigureOut">
              <a:rPr lang="ru-RU" smtClean="0"/>
              <a:t>25.09.2021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65BC90-18FA-444E-9B07-D9A0033EB981}" type="slidenum">
              <a:rPr lang="ru-RU" smtClean="0"/>
              <a:t>‹#›</a:t>
            </a:fld>
            <a:endParaRPr lang="ru-RU"/>
          </a:p>
        </p:txBody>
      </p:sp>
    </p:spTree>
    <p:extLst>
      <p:ext uri="{BB962C8B-B14F-4D97-AF65-F5344CB8AC3E}">
        <p14:creationId xmlns:p14="http://schemas.microsoft.com/office/powerpoint/2010/main" val="314940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CD4557-2A00-4400-9026-1604A2F62AFA}" type="datetimeFigureOut">
              <a:rPr lang="ru-RU" smtClean="0"/>
              <a:t>25.09.2021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65BC90-18FA-444E-9B07-D9A0033EB981}" type="slidenum">
              <a:rPr lang="ru-RU" smtClean="0"/>
              <a:t>‹#›</a:t>
            </a:fld>
            <a:endParaRPr lang="ru-RU"/>
          </a:p>
        </p:txBody>
      </p:sp>
    </p:spTree>
    <p:extLst>
      <p:ext uri="{BB962C8B-B14F-4D97-AF65-F5344CB8AC3E}">
        <p14:creationId xmlns:p14="http://schemas.microsoft.com/office/powerpoint/2010/main" val="259323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FCD4557-2A00-4400-9026-1604A2F62AFA}" type="datetimeFigureOut">
              <a:rPr lang="ru-RU" smtClean="0"/>
              <a:t>25.09.2021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65BC90-18FA-444E-9B07-D9A0033EB981}" type="slidenum">
              <a:rPr lang="ru-RU" smtClean="0"/>
              <a:t>‹#›</a:t>
            </a:fld>
            <a:endParaRPr lang="ru-RU"/>
          </a:p>
        </p:txBody>
      </p:sp>
    </p:spTree>
    <p:extLst>
      <p:ext uri="{BB962C8B-B14F-4D97-AF65-F5344CB8AC3E}">
        <p14:creationId xmlns:p14="http://schemas.microsoft.com/office/powerpoint/2010/main" val="83203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FCD4557-2A00-4400-9026-1604A2F62AFA}" type="datetimeFigureOut">
              <a:rPr lang="ru-RU" smtClean="0"/>
              <a:t>25.09.2021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65BC90-18FA-444E-9B07-D9A0033EB981}" type="slidenum">
              <a:rPr lang="ru-RU" smtClean="0"/>
              <a:t>‹#›</a:t>
            </a:fld>
            <a:endParaRPr lang="ru-RU"/>
          </a:p>
        </p:txBody>
      </p:sp>
    </p:spTree>
    <p:extLst>
      <p:ext uri="{BB962C8B-B14F-4D97-AF65-F5344CB8AC3E}">
        <p14:creationId xmlns:p14="http://schemas.microsoft.com/office/powerpoint/2010/main" val="334722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D4557-2A00-4400-9026-1604A2F62AFA}" type="datetimeFigureOut">
              <a:rPr lang="ru-RU" smtClean="0"/>
              <a:t>25.09.2021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5BC90-18FA-444E-9B07-D9A0033EB981}" type="slidenum">
              <a:rPr lang="ru-RU" smtClean="0"/>
              <a:t>‹#›</a:t>
            </a:fld>
            <a:endParaRPr lang="ru-RU"/>
          </a:p>
        </p:txBody>
      </p:sp>
    </p:spTree>
    <p:extLst>
      <p:ext uri="{BB962C8B-B14F-4D97-AF65-F5344CB8AC3E}">
        <p14:creationId xmlns:p14="http://schemas.microsoft.com/office/powerpoint/2010/main" val="22197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45"/>
            <a:ext cx="12192000" cy="7033845"/>
          </a:xfrm>
          <a:prstGeom prst="rect">
            <a:avLst/>
          </a:prstGeom>
        </p:spPr>
      </p:pic>
      <p:sp>
        <p:nvSpPr>
          <p:cNvPr id="3" name="TextBox 2"/>
          <p:cNvSpPr txBox="1"/>
          <p:nvPr/>
        </p:nvSpPr>
        <p:spPr>
          <a:xfrm>
            <a:off x="1383323" y="2063804"/>
            <a:ext cx="8839200" cy="3170099"/>
          </a:xfrm>
          <a:prstGeom prst="rect">
            <a:avLst/>
          </a:prstGeom>
          <a:noFill/>
          <a:ln>
            <a:noFill/>
          </a:ln>
        </p:spPr>
        <p:txBody>
          <a:bodyPr wrap="square" rtlCol="0">
            <a:spAutoFit/>
          </a:bodyPr>
          <a:lstStyle/>
          <a:p>
            <a:pPr algn="ctr"/>
            <a:r>
              <a:rPr lang="ru-RU" sz="4000" b="1" dirty="0" smtClean="0">
                <a:solidFill>
                  <a:schemeClr val="accent1">
                    <a:lumMod val="50000"/>
                  </a:schemeClr>
                </a:solidFill>
                <a:latin typeface="Times New Roman" panose="02020603050405020304" pitchFamily="18" charset="0"/>
                <a:cs typeface="Times New Roman" panose="02020603050405020304" pitchFamily="18" charset="0"/>
              </a:rPr>
              <a:t>Консультация для родителей  </a:t>
            </a:r>
          </a:p>
          <a:p>
            <a:pPr algn="ctr"/>
            <a:r>
              <a:rPr lang="ru-RU" sz="4000" b="1" dirty="0" smtClean="0">
                <a:solidFill>
                  <a:schemeClr val="accent1">
                    <a:lumMod val="50000"/>
                  </a:schemeClr>
                </a:solidFill>
                <a:latin typeface="Times New Roman" panose="02020603050405020304" pitchFamily="18" charset="0"/>
                <a:cs typeface="Times New Roman" panose="02020603050405020304" pitchFamily="18" charset="0"/>
              </a:rPr>
              <a:t>«Речевая готовность ребенка к школе» </a:t>
            </a:r>
          </a:p>
          <a:p>
            <a:pPr algn="ctr"/>
            <a:r>
              <a:rPr lang="ru-RU" sz="4000" b="1" dirty="0" smtClean="0">
                <a:solidFill>
                  <a:schemeClr val="accent1">
                    <a:lumMod val="50000"/>
                  </a:schemeClr>
                </a:solidFill>
                <a:latin typeface="Times New Roman" panose="02020603050405020304" pitchFamily="18" charset="0"/>
                <a:cs typeface="Times New Roman" panose="02020603050405020304" pitchFamily="18" charset="0"/>
              </a:rPr>
              <a:t>Подготовила: учитель-логопед Шорина Жанна Алексеевна</a:t>
            </a:r>
            <a:endParaRPr lang="ru-RU" sz="40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088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567354" y="520511"/>
            <a:ext cx="7057292" cy="5816977"/>
          </a:xfrm>
          <a:prstGeom prst="rect">
            <a:avLst/>
          </a:prstGeom>
          <a:noFill/>
          <a:ln>
            <a:noFill/>
          </a:ln>
        </p:spPr>
        <p:txBody>
          <a:bodyPr wrap="square" rtlCol="0">
            <a:spAutoFit/>
          </a:bodyPr>
          <a:lstStyle/>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Слоговая структура слова</a:t>
            </a:r>
          </a:p>
          <a:p>
            <a:r>
              <a:rPr lang="ru-RU" sz="2400" dirty="0" smtClean="0">
                <a:solidFill>
                  <a:schemeClr val="accent1">
                    <a:lumMod val="50000"/>
                  </a:schemeClr>
                </a:solidFill>
              </a:rPr>
              <a:t>Ребенку 6 -7 лет доступны слова сложной слоговой структуры (аквариум, библиотекарь, баскетболист, экскаватор). Он произносит их в быстром темпе, не переставляет, не выкидывает, не добавляет звуки и слоги.</a:t>
            </a:r>
            <a:endParaRPr lang="ru-RU" sz="2000" dirty="0" smtClean="0">
              <a:solidFill>
                <a:schemeClr val="accent1">
                  <a:lumMod val="50000"/>
                </a:schemeClr>
              </a:solidFill>
            </a:endParaRPr>
          </a:p>
          <a:p>
            <a:pPr algn="ctr"/>
            <a:r>
              <a:rPr lang="ru-RU" sz="3200" b="1" dirty="0" smtClean="0">
                <a:solidFill>
                  <a:schemeClr val="accent1">
                    <a:lumMod val="50000"/>
                  </a:schemeClr>
                </a:solidFill>
                <a:latin typeface="Times New Roman" panose="02020603050405020304" pitchFamily="18" charset="0"/>
                <a:cs typeface="Times New Roman" panose="02020603050405020304" pitchFamily="18" charset="0"/>
              </a:rPr>
              <a:t>Словарный запас</a:t>
            </a:r>
          </a:p>
          <a:p>
            <a:r>
              <a:rPr lang="ru-RU" sz="2400" dirty="0" smtClean="0">
                <a:solidFill>
                  <a:schemeClr val="accent1">
                    <a:lumMod val="50000"/>
                  </a:schemeClr>
                </a:solidFill>
              </a:rPr>
              <a:t>К 7 годам у ребёнка должен быть достаточно большой словарный запас (около 2000 слов)</a:t>
            </a:r>
          </a:p>
          <a:p>
            <a:r>
              <a:rPr lang="ru-RU" sz="2400" dirty="0" smtClean="0">
                <a:solidFill>
                  <a:schemeClr val="accent1">
                    <a:lumMod val="50000"/>
                  </a:schemeClr>
                </a:solidFill>
              </a:rPr>
              <a:t>В своей речи он должен активно использовать все части речи (существительные, прилагательные, глаголы, наречия, антонимы, синонимы, числительные), понимать переносное значение слов, подбирать обобщающие понятия для группы предметов, знать многозначные слова.</a:t>
            </a:r>
            <a:endParaRPr lang="ru-RU" sz="2400" dirty="0">
              <a:solidFill>
                <a:schemeClr val="accent1">
                  <a:lumMod val="50000"/>
                </a:schemeClr>
              </a:solidFill>
            </a:endParaRPr>
          </a:p>
        </p:txBody>
      </p:sp>
    </p:spTree>
    <p:extLst>
      <p:ext uri="{BB962C8B-B14F-4D97-AF65-F5344CB8AC3E}">
        <p14:creationId xmlns:p14="http://schemas.microsoft.com/office/powerpoint/2010/main" val="1193738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2883878" y="620176"/>
            <a:ext cx="7666892" cy="5693866"/>
          </a:xfrm>
          <a:prstGeom prst="rect">
            <a:avLst/>
          </a:prstGeom>
        </p:spPr>
        <p:txBody>
          <a:bodyPr wrap="square">
            <a:spAutoFit/>
          </a:bodyPr>
          <a:lstStyle/>
          <a:p>
            <a:r>
              <a:rPr lang="ru-RU" sz="2800" b="1" i="0" dirty="0" smtClean="0">
                <a:solidFill>
                  <a:schemeClr val="accent1">
                    <a:lumMod val="50000"/>
                  </a:schemeClr>
                </a:solidFill>
                <a:effectLst/>
                <a:latin typeface="Times New Roman" panose="02020603050405020304" pitchFamily="18" charset="0"/>
                <a:cs typeface="Times New Roman" panose="02020603050405020304" pitchFamily="18" charset="0"/>
              </a:rPr>
              <a:t>Сформированность грамматического строя речи:</a:t>
            </a: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br>
            <a:endParaRPr lang="ru-RU" sz="2800" b="1" dirty="0" smtClean="0">
              <a:solidFill>
                <a:schemeClr val="accent1">
                  <a:lumMod val="50000"/>
                </a:schemeClr>
              </a:solidFill>
              <a:latin typeface="Times New Roman" panose="02020603050405020304" pitchFamily="18" charset="0"/>
              <a:cs typeface="Times New Roman" panose="02020603050405020304" pitchFamily="18" charset="0"/>
            </a:endParaRPr>
          </a:p>
          <a:p>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Ребенок должен уметь пользоваться разными способами словообразования и словоизменения (правильно употреблять слова с уменьшительно-ласкательными суффиксами, образовывать слова в нужной форме, образовывать прилагательные от существительных, изменять существительные по числам, падежам, глаголы по видам, понимать и употреблять предлоги, согласовывать числительные и прилагательные с существительными).</a:t>
            </a:r>
            <a:endParaRPr lang="ru-RU" sz="2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55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Прямоугольник 2"/>
          <p:cNvSpPr/>
          <p:nvPr/>
        </p:nvSpPr>
        <p:spPr>
          <a:xfrm>
            <a:off x="1711570" y="371850"/>
            <a:ext cx="10034954" cy="5386090"/>
          </a:xfrm>
          <a:prstGeom prst="rect">
            <a:avLst/>
          </a:prstGeom>
        </p:spPr>
        <p:txBody>
          <a:bodyPr wrap="square">
            <a:spAutoFit/>
          </a:bodyPr>
          <a:lstStyle/>
          <a:p>
            <a:pPr algn="ctr"/>
            <a:r>
              <a:rPr lang="ru-RU" sz="3200" b="1" i="0" dirty="0" smtClean="0">
                <a:solidFill>
                  <a:schemeClr val="accent1">
                    <a:lumMod val="50000"/>
                  </a:schemeClr>
                </a:solidFill>
                <a:effectLst/>
                <a:latin typeface="Times New Roman" panose="02020603050405020304" pitchFamily="18" charset="0"/>
                <a:cs typeface="Times New Roman" panose="02020603050405020304" pitchFamily="18" charset="0"/>
              </a:rPr>
              <a:t>Связная речь</a:t>
            </a:r>
            <a:r>
              <a:rPr lang="ru-RU" sz="3200" b="1"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3200" b="1" dirty="0" smtClean="0">
                <a:solidFill>
                  <a:schemeClr val="accent1">
                    <a:lumMod val="50000"/>
                  </a:schemeClr>
                </a:solidFill>
                <a:latin typeface="Times New Roman" panose="02020603050405020304" pitchFamily="18" charset="0"/>
                <a:cs typeface="Times New Roman" panose="02020603050405020304" pitchFamily="18" charset="0"/>
              </a:rPr>
            </a:b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К 7 годам ребёнок должен уметь</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400" dirty="0" smtClean="0">
                <a:solidFill>
                  <a:schemeClr val="accent1">
                    <a:lumMod val="50000"/>
                  </a:schemeClr>
                </a:solidFill>
                <a:latin typeface="Times New Roman" panose="02020603050405020304" pitchFamily="18" charset="0"/>
                <a:cs typeface="Times New Roman" panose="02020603050405020304" pitchFamily="18" charset="0"/>
              </a:rPr>
            </a:b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 пересказывать небольшие по объёму рассказы и сказки</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400" dirty="0" smtClean="0">
                <a:solidFill>
                  <a:schemeClr val="accent1">
                    <a:lumMod val="50000"/>
                  </a:schemeClr>
                </a:solidFill>
                <a:latin typeface="Times New Roman" panose="02020603050405020304" pitchFamily="18" charset="0"/>
                <a:cs typeface="Times New Roman" panose="02020603050405020304" pitchFamily="18" charset="0"/>
              </a:rPr>
            </a:b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 составлять рассказ по картинке</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400" dirty="0" smtClean="0">
                <a:solidFill>
                  <a:schemeClr val="accent1">
                    <a:lumMod val="50000"/>
                  </a:schemeClr>
                </a:solidFill>
                <a:latin typeface="Times New Roman" panose="02020603050405020304" pitchFamily="18" charset="0"/>
                <a:cs typeface="Times New Roman" panose="02020603050405020304" pitchFamily="18" charset="0"/>
              </a:rPr>
            </a:b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 составлять рассказ по серии картин</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400" dirty="0" smtClean="0">
                <a:solidFill>
                  <a:schemeClr val="accent1">
                    <a:lumMod val="50000"/>
                  </a:schemeClr>
                </a:solidFill>
                <a:latin typeface="Times New Roman" panose="02020603050405020304" pitchFamily="18" charset="0"/>
                <a:cs typeface="Times New Roman" panose="02020603050405020304" pitchFamily="18" charset="0"/>
              </a:rPr>
            </a:b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 отвечать на вопросы по тексту</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400" dirty="0" smtClean="0">
                <a:solidFill>
                  <a:schemeClr val="accent1">
                    <a:lumMod val="50000"/>
                  </a:schemeClr>
                </a:solidFill>
                <a:latin typeface="Times New Roman" panose="02020603050405020304" pitchFamily="18" charset="0"/>
                <a:cs typeface="Times New Roman" panose="02020603050405020304" pitchFamily="18" charset="0"/>
              </a:rPr>
            </a:b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При пересказе (рассказе) обращается внимание</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400" dirty="0" smtClean="0">
                <a:solidFill>
                  <a:schemeClr val="accent1">
                    <a:lumMod val="50000"/>
                  </a:schemeClr>
                </a:solidFill>
                <a:latin typeface="Times New Roman" panose="02020603050405020304" pitchFamily="18" charset="0"/>
                <a:cs typeface="Times New Roman" panose="02020603050405020304" pitchFamily="18" charset="0"/>
              </a:rPr>
            </a:b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 на понимание ребёнком текста (он должен правильно формулировать основную мысль),</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400" dirty="0" smtClean="0">
                <a:solidFill>
                  <a:schemeClr val="accent1">
                    <a:lumMod val="50000"/>
                  </a:schemeClr>
                </a:solidFill>
                <a:latin typeface="Times New Roman" panose="02020603050405020304" pitchFamily="18" charset="0"/>
                <a:cs typeface="Times New Roman" panose="02020603050405020304" pitchFamily="18" charset="0"/>
              </a:rPr>
            </a:b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 на структурирование текста (он должен уметь последовательно и точно строить пересказ),</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400" dirty="0" smtClean="0">
                <a:solidFill>
                  <a:schemeClr val="accent1">
                    <a:lumMod val="50000"/>
                  </a:schemeClr>
                </a:solidFill>
                <a:latin typeface="Times New Roman" panose="02020603050405020304" pitchFamily="18" charset="0"/>
                <a:cs typeface="Times New Roman" panose="02020603050405020304" pitchFamily="18" charset="0"/>
              </a:rPr>
            </a:b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 на лексику (полнота и точность использования слов),</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400" dirty="0" smtClean="0">
                <a:solidFill>
                  <a:schemeClr val="accent1">
                    <a:lumMod val="50000"/>
                  </a:schemeClr>
                </a:solidFill>
                <a:latin typeface="Times New Roman" panose="02020603050405020304" pitchFamily="18" charset="0"/>
                <a:cs typeface="Times New Roman" panose="02020603050405020304" pitchFamily="18" charset="0"/>
              </a:rPr>
            </a:b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 на грамматику (он должен правильно строить предложения, уметь использовать сложные предложения).</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982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83322" y="844062"/>
            <a:ext cx="9869563" cy="4524315"/>
          </a:xfrm>
          <a:prstGeom prst="rect">
            <a:avLst/>
          </a:prstGeom>
          <a:noFill/>
          <a:ln>
            <a:noFill/>
          </a:ln>
        </p:spPr>
        <p:txBody>
          <a:bodyPr wrap="square" rtlCol="0">
            <a:spAutoFit/>
          </a:bodyPr>
          <a:lstStyle/>
          <a:p>
            <a:pPr algn="ctr"/>
            <a:r>
              <a:rPr lang="ru-RU" sz="3600" b="1" i="0" dirty="0" smtClean="0">
                <a:solidFill>
                  <a:schemeClr val="accent1">
                    <a:lumMod val="50000"/>
                  </a:schemeClr>
                </a:solidFill>
                <a:effectLst/>
                <a:latin typeface="Times New Roman" panose="02020603050405020304" pitchFamily="18" charset="0"/>
                <a:cs typeface="Times New Roman" panose="02020603050405020304" pitchFamily="18" charset="0"/>
              </a:rPr>
              <a:t>Мелкая моторика рук</a:t>
            </a:r>
            <a:r>
              <a:rPr lang="ru-RU" sz="3600" b="1"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3600" b="1" dirty="0" smtClean="0">
                <a:solidFill>
                  <a:schemeClr val="accent1">
                    <a:lumMod val="50000"/>
                  </a:schemeClr>
                </a:solidFill>
                <a:latin typeface="Times New Roman" panose="02020603050405020304" pitchFamily="18" charset="0"/>
                <a:cs typeface="Times New Roman" panose="02020603050405020304" pitchFamily="18" charset="0"/>
              </a:rPr>
            </a:br>
            <a:r>
              <a:rPr lang="ru-RU" sz="3600" b="0" i="0" dirty="0" smtClean="0">
                <a:solidFill>
                  <a:schemeClr val="accent1">
                    <a:lumMod val="50000"/>
                  </a:schemeClr>
                </a:solidFill>
                <a:effectLst/>
                <a:latin typeface="Times New Roman" panose="02020603050405020304" pitchFamily="18" charset="0"/>
                <a:cs typeface="Times New Roman" panose="02020603050405020304" pitchFamily="18" charset="0"/>
              </a:rPr>
              <a:t>Хорошо развитая мелкая моторика способствует развитию речи (пальчиковая гимнастика, игры с прищепками, ниткография, использование шариков су-джок, обведение и штриховка предметов, шнуровка, нанизывание бусинок, аппликации, лепка, плетение, вырезание ножницами и т.д.).</a:t>
            </a:r>
            <a:endParaRPr lang="ru-RU" sz="36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395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59"/>
            <a:ext cx="12192000" cy="6867459"/>
          </a:xfrm>
          <a:prstGeom prst="rect">
            <a:avLst/>
          </a:prstGeom>
        </p:spPr>
      </p:pic>
      <p:sp>
        <p:nvSpPr>
          <p:cNvPr id="3" name="TextBox 2"/>
          <p:cNvSpPr txBox="1"/>
          <p:nvPr/>
        </p:nvSpPr>
        <p:spPr>
          <a:xfrm>
            <a:off x="1875692" y="1651798"/>
            <a:ext cx="8768862" cy="3970318"/>
          </a:xfrm>
          <a:prstGeom prst="rect">
            <a:avLst/>
          </a:prstGeom>
          <a:noFill/>
          <a:ln>
            <a:noFill/>
          </a:ln>
        </p:spPr>
        <p:txBody>
          <a:bodyPr wrap="square" rtlCol="0">
            <a:spAutoFit/>
          </a:bodyPr>
          <a:lstStyle/>
          <a:p>
            <a:pPr algn="ctr"/>
            <a:r>
              <a:rPr lang="ru-RU" sz="3600" b="1" i="0" u="sng" dirty="0" smtClean="0">
                <a:solidFill>
                  <a:schemeClr val="accent1">
                    <a:lumMod val="50000"/>
                  </a:schemeClr>
                </a:solidFill>
                <a:effectLst/>
                <a:latin typeface="Times New Roman" panose="02020603050405020304" pitchFamily="18" charset="0"/>
                <a:cs typeface="Times New Roman" panose="02020603050405020304" pitchFamily="18" charset="0"/>
              </a:rPr>
              <a:t>Уважаемые родители!</a:t>
            </a:r>
            <a:r>
              <a:rPr lang="ru-RU" sz="3600" b="1" u="sng"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3600" b="1" u="sng" dirty="0" smtClean="0">
                <a:solidFill>
                  <a:schemeClr val="accent1">
                    <a:lumMod val="50000"/>
                  </a:schemeClr>
                </a:solidFill>
                <a:latin typeface="Times New Roman" panose="02020603050405020304" pitchFamily="18" charset="0"/>
                <a:cs typeface="Times New Roman" panose="02020603050405020304" pitchFamily="18" charset="0"/>
              </a:rPr>
            </a:br>
            <a:r>
              <a:rPr lang="ru-RU" sz="3600" b="1" i="0" dirty="0" smtClean="0">
                <a:solidFill>
                  <a:schemeClr val="accent1">
                    <a:lumMod val="50000"/>
                  </a:schemeClr>
                </a:solidFill>
                <a:effectLst/>
                <a:latin typeface="Times New Roman" panose="02020603050405020304" pitchFamily="18" charset="0"/>
                <a:cs typeface="Times New Roman" panose="02020603050405020304" pitchFamily="18" charset="0"/>
              </a:rPr>
              <a:t>Если ваш ребенок имеет трудности в речевом развитии и нуждается в специальной помощи, не стоит надеяться на то, что он «вырастет, и сам научиться говорить». </a:t>
            </a:r>
          </a:p>
          <a:p>
            <a:pPr algn="ctr"/>
            <a:r>
              <a:rPr lang="ru-RU" sz="3600" b="1" i="0" dirty="0" smtClean="0">
                <a:solidFill>
                  <a:schemeClr val="accent1">
                    <a:lumMod val="50000"/>
                  </a:schemeClr>
                </a:solidFill>
                <a:effectLst/>
                <a:latin typeface="Times New Roman" panose="02020603050405020304" pitchFamily="18" charset="0"/>
                <a:cs typeface="Times New Roman" panose="02020603050405020304" pitchFamily="18" charset="0"/>
              </a:rPr>
              <a:t>Необходимо обратиться к логопеду</a:t>
            </a:r>
            <a:endParaRPr lang="ru-RU" sz="36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654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Прямоугольник 2"/>
          <p:cNvSpPr/>
          <p:nvPr/>
        </p:nvSpPr>
        <p:spPr>
          <a:xfrm>
            <a:off x="468923" y="416566"/>
            <a:ext cx="11441723" cy="4893647"/>
          </a:xfrm>
          <a:prstGeom prst="rect">
            <a:avLst/>
          </a:prstGeom>
        </p:spPr>
        <p:txBody>
          <a:bodyPr wrap="square">
            <a:spAutoFit/>
          </a:bodyPr>
          <a:lstStyle/>
          <a:p>
            <a:pPr algn="ctr"/>
            <a:r>
              <a:rPr lang="ru-RU" sz="3200" b="1" i="0" dirty="0" smtClean="0">
                <a:solidFill>
                  <a:schemeClr val="accent1">
                    <a:lumMod val="50000"/>
                  </a:schemeClr>
                </a:solidFill>
                <a:effectLst/>
                <a:latin typeface="Times New Roman" panose="02020603050405020304" pitchFamily="18" charset="0"/>
                <a:cs typeface="Times New Roman" panose="02020603050405020304" pitchFamily="18" charset="0"/>
              </a:rPr>
              <a:t>Уважаемые родители! </a:t>
            </a:r>
          </a:p>
          <a:p>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Данная консультация разработана в  рамках проекта «Родительский университет», реализуемого Ярославским государственным педагогическим университетом им. К.Д. Ушинского</a:t>
            </a:r>
          </a:p>
          <a:p>
            <a:endPar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endParaRPr>
          </a:p>
          <a:p>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Так как этот проект всероссийского масштаба, сообщаем, что Вам могут написать или позвонить сотрудники ЯГПУ, чтобы проверить информацию на реальность. (т.е. действительно ли педагоги просветили Вас по данной тематике.)для этого нам нужен адрес Вашей электронной почты и номер телефона. Просим написать в комментариях.</a:t>
            </a:r>
          </a:p>
          <a:p>
            <a:pPr algn="ct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Заранее спасибо!</a:t>
            </a:r>
            <a:endParaRPr lang="ru-RU"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915852" y="3244334"/>
            <a:ext cx="248786" cy="369332"/>
          </a:xfrm>
          <a:prstGeom prst="rect">
            <a:avLst/>
          </a:prstGeom>
        </p:spPr>
        <p:txBody>
          <a:bodyPr wrap="none">
            <a:spAutoFit/>
          </a:bodyPr>
          <a:lstStyle/>
          <a:p>
            <a:r>
              <a:rPr lang="ru-RU" dirty="0" smtClean="0">
                <a:solidFill>
                  <a:srgbClr val="000000"/>
                </a:solidFill>
                <a:latin typeface="-apple-system"/>
              </a:rPr>
              <a:t>.</a:t>
            </a:r>
            <a:endParaRPr lang="ru-RU" dirty="0"/>
          </a:p>
        </p:txBody>
      </p:sp>
    </p:spTree>
    <p:extLst>
      <p:ext uri="{BB962C8B-B14F-4D97-AF65-F5344CB8AC3E}">
        <p14:creationId xmlns:p14="http://schemas.microsoft.com/office/powerpoint/2010/main" val="3806723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28802" y="2649250"/>
            <a:ext cx="9413474" cy="1107996"/>
          </a:xfrm>
          <a:prstGeom prst="rect">
            <a:avLst/>
          </a:prstGeom>
          <a:noFill/>
        </p:spPr>
        <p:txBody>
          <a:bodyPr wrap="none" rtlCol="0">
            <a:spAutoFit/>
          </a:bodyPr>
          <a:lstStyle/>
          <a:p>
            <a:r>
              <a:rPr lang="ru-RU" sz="6600" dirty="0" smtClean="0">
                <a:solidFill>
                  <a:srgbClr val="7030A0"/>
                </a:solidFill>
              </a:rPr>
              <a:t>СПАСИБО ЗА ВНИМАНИЕ!</a:t>
            </a:r>
            <a:endParaRPr lang="ru-RU" sz="6600" dirty="0">
              <a:solidFill>
                <a:srgbClr val="7030A0"/>
              </a:solidFill>
            </a:endParaRPr>
          </a:p>
        </p:txBody>
      </p:sp>
    </p:spTree>
    <p:extLst>
      <p:ext uri="{BB962C8B-B14F-4D97-AF65-F5344CB8AC3E}">
        <p14:creationId xmlns:p14="http://schemas.microsoft.com/office/powerpoint/2010/main" val="929843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84300" y="418548"/>
            <a:ext cx="10423400" cy="5816977"/>
          </a:xfrm>
          <a:prstGeom prst="rect">
            <a:avLst/>
          </a:prstGeom>
          <a:noFill/>
        </p:spPr>
        <p:txBody>
          <a:bodyPr wrap="square" rtlCol="0">
            <a:spAutoFit/>
          </a:bodyPr>
          <a:lstStyle/>
          <a:p>
            <a:pPr algn="ctr"/>
            <a:r>
              <a:rPr lang="ru-RU" sz="3200" b="1" i="0" dirty="0" smtClean="0">
                <a:solidFill>
                  <a:schemeClr val="accent1">
                    <a:lumMod val="50000"/>
                  </a:schemeClr>
                </a:solidFill>
                <a:effectLst/>
                <a:latin typeface="Times New Roman" panose="02020603050405020304" pitchFamily="18" charset="0"/>
                <a:cs typeface="Times New Roman" panose="02020603050405020304" pitchFamily="18" charset="0"/>
              </a:rPr>
              <a:t>Что такое речевая готовность к школе? </a:t>
            </a:r>
          </a:p>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У </a:t>
            </a:r>
            <a:r>
              <a:rPr lang="ru-RU" sz="2800" b="1" dirty="0">
                <a:solidFill>
                  <a:schemeClr val="accent1">
                    <a:lumMod val="50000"/>
                  </a:schemeClr>
                </a:solidFill>
                <a:latin typeface="Times New Roman" panose="02020603050405020304" pitchFamily="18" charset="0"/>
                <a:cs typeface="Times New Roman" panose="02020603050405020304" pitchFamily="18" charset="0"/>
              </a:rPr>
              <a:t>ребенка 6-7 лет должна быть сформирована речевая готовность, т.е. умение: </a:t>
            </a:r>
            <a:endParaRPr lang="ru-RU" sz="2800" b="1"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ru-RU" sz="2800" b="1" dirty="0" smtClean="0">
              <a:solidFill>
                <a:schemeClr val="accent1">
                  <a:lumMod val="50000"/>
                </a:schemeClr>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правильно произносить все звуки родного языка; </a:t>
            </a:r>
          </a:p>
          <a:p>
            <a:pPr marL="457200" indent="-457200" algn="just">
              <a:buFont typeface="Wingdings" panose="05000000000000000000" pitchFamily="2" charset="2"/>
              <a:buChar char="v"/>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выделять первый и последний звук в слове; </a:t>
            </a:r>
          </a:p>
          <a:p>
            <a:pPr marL="457200" indent="-457200" algn="just">
              <a:buFont typeface="Wingdings" panose="05000000000000000000" pitchFamily="2" charset="2"/>
              <a:buChar char="v"/>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разделять слово на слоги; </a:t>
            </a:r>
          </a:p>
          <a:p>
            <a:pPr marL="457200" indent="-457200" algn="just">
              <a:buFont typeface="Wingdings" panose="05000000000000000000" pitchFamily="2" charset="2"/>
              <a:buChar char="v"/>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определять, сколько слогов в слове, сколько звуков в слове; </a:t>
            </a:r>
          </a:p>
          <a:p>
            <a:pPr marL="457200" indent="-457200" algn="just">
              <a:buFont typeface="Wingdings" panose="05000000000000000000" pitchFamily="2" charset="2"/>
              <a:buChar char="v"/>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придумать слова на заданный звук; </a:t>
            </a:r>
          </a:p>
          <a:p>
            <a:pPr marL="457200" indent="-457200" algn="just">
              <a:buFont typeface="Wingdings" panose="05000000000000000000" pitchFamily="2" charset="2"/>
              <a:buChar char="v"/>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сливать два названных звука в слог М+А=МА; </a:t>
            </a:r>
          </a:p>
          <a:p>
            <a:pPr marL="457200" indent="-457200" algn="just">
              <a:buFont typeface="Wingdings" panose="05000000000000000000" pitchFamily="2" charset="2"/>
              <a:buChar char="v"/>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повторять слоговую цепочку типа ТА-ДА-ТА; </a:t>
            </a:r>
          </a:p>
          <a:p>
            <a:pPr marL="457200" indent="-457200" algn="just">
              <a:buFont typeface="Wingdings" panose="05000000000000000000" pitchFamily="2" charset="2"/>
              <a:buChar char="v"/>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определять количество слов в предложении, учитывая и «короткие» слова-предлоги</a:t>
            </a:r>
            <a:r>
              <a:rPr lang="ru-RU" sz="3200" b="0" i="0" dirty="0" smtClean="0">
                <a:solidFill>
                  <a:srgbClr val="383838"/>
                </a:solidFill>
                <a:effectLst/>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463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570206" y="784468"/>
            <a:ext cx="8427308" cy="5139869"/>
          </a:xfrm>
          <a:prstGeom prst="rect">
            <a:avLst/>
          </a:prstGeom>
          <a:noFill/>
          <a:ln>
            <a:noFill/>
          </a:ln>
        </p:spPr>
        <p:txBody>
          <a:bodyPr wrap="square" rtlCol="0">
            <a:spAutoFit/>
          </a:bodyPr>
          <a:lstStyle/>
          <a:p>
            <a:pPr algn="ctr"/>
            <a:r>
              <a:rPr lang="ru-RU" sz="3200" b="1" i="0" dirty="0" smtClean="0">
                <a:solidFill>
                  <a:schemeClr val="accent1">
                    <a:lumMod val="50000"/>
                  </a:schemeClr>
                </a:solidFill>
                <a:effectLst/>
                <a:latin typeface="Times New Roman" panose="02020603050405020304" pitchFamily="18" charset="0"/>
                <a:cs typeface="Times New Roman" panose="02020603050405020304" pitchFamily="18" charset="0"/>
              </a:rPr>
              <a:t>Важно выяснить: </a:t>
            </a:r>
          </a:p>
          <a:p>
            <a:pPr algn="ctr"/>
            <a:endParaRPr lang="ru-RU" sz="3200" b="1" i="0" dirty="0" smtClean="0">
              <a:solidFill>
                <a:schemeClr val="accent1">
                  <a:lumMod val="50000"/>
                </a:schemeClr>
              </a:solidFill>
              <a:effectLst/>
              <a:latin typeface="Times New Roman" panose="02020603050405020304" pitchFamily="18" charset="0"/>
              <a:cs typeface="Times New Roman" panose="02020603050405020304" pitchFamily="18" charset="0"/>
            </a:endParaRPr>
          </a:p>
          <a:p>
            <a:pPr marL="457200" indent="-457200">
              <a:buFontTx/>
              <a:buChar char="-"/>
            </a:pP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насколько богат словарный запас малыша, может ли он связно рассказать о том, что увидел, услышал; </a:t>
            </a:r>
          </a:p>
          <a:p>
            <a:pPr marL="457200" indent="-457200">
              <a:buFontTx/>
              <a:buChar char="-"/>
            </a:pP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насколько развит кругозор ребенка, знает ли он свою фамилию, имя, отчество, возраст; </a:t>
            </a:r>
          </a:p>
          <a:p>
            <a:pPr marL="457200" indent="-457200">
              <a:buFontTx/>
              <a:buChar char="-"/>
            </a:pP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что знает об окружающем мире, может ли назвать дни недели, времена года; </a:t>
            </a:r>
          </a:p>
          <a:p>
            <a:pPr marL="457200" indent="-457200">
              <a:buFontTx/>
              <a:buChar char="-"/>
            </a:pP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сформированы ли у него слова-обобщения; ориентируется ли во времени; </a:t>
            </a:r>
          </a:p>
          <a:p>
            <a:pPr marL="457200" indent="-457200">
              <a:buFontTx/>
              <a:buChar char="-"/>
            </a:pP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умеет ли исключить из предложенного ряда «лишнее»;</a:t>
            </a:r>
          </a:p>
          <a:p>
            <a:pPr marL="457200" indent="-457200">
              <a:buFontTx/>
              <a:buChar char="-"/>
            </a:pPr>
            <a:r>
              <a:rPr lang="ru-RU" sz="2400" b="0" i="0" dirty="0" smtClean="0">
                <a:solidFill>
                  <a:schemeClr val="accent1">
                    <a:lumMod val="50000"/>
                  </a:schemeClr>
                </a:solidFill>
                <a:effectLst/>
                <a:latin typeface="Times New Roman" panose="02020603050405020304" pitchFamily="18" charset="0"/>
                <a:cs typeface="Times New Roman" panose="02020603050405020304" pitchFamily="18" charset="0"/>
              </a:rPr>
              <a:t> может ли разложить сюжетные картинки по порядку и составить по ним рассказ.</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56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1431483" y="0"/>
            <a:ext cx="10760516" cy="5632311"/>
          </a:xfrm>
          <a:prstGeom prst="rect">
            <a:avLst/>
          </a:prstGeom>
          <a:noFill/>
          <a:ln>
            <a:noFill/>
          </a:ln>
        </p:spPr>
        <p:txBody>
          <a:bodyPr wrap="square" rtlCol="0">
            <a:spAutoFit/>
          </a:bodyPr>
          <a:lstStyle/>
          <a:p>
            <a:r>
              <a:rPr lang="ru-RU" sz="4000" b="1" i="0" dirty="0" smtClean="0">
                <a:solidFill>
                  <a:schemeClr val="accent1">
                    <a:lumMod val="50000"/>
                  </a:schemeClr>
                </a:solidFill>
                <a:effectLst/>
                <a:latin typeface="Times New Roman" panose="02020603050405020304" pitchFamily="18" charset="0"/>
                <a:cs typeface="Times New Roman" panose="02020603050405020304" pitchFamily="18" charset="0"/>
              </a:rPr>
              <a:t>Ребёнок должен быть достаточно активен в общении: </a:t>
            </a:r>
          </a:p>
          <a:p>
            <a:pPr marL="571500" indent="-571500">
              <a:buFontTx/>
              <a:buChar char="-"/>
            </a:pPr>
            <a:r>
              <a:rPr lang="ru-RU" sz="4000" b="0" i="0" dirty="0" smtClean="0">
                <a:solidFill>
                  <a:schemeClr val="accent1">
                    <a:lumMod val="50000"/>
                  </a:schemeClr>
                </a:solidFill>
                <a:effectLst/>
                <a:latin typeface="Times New Roman" panose="02020603050405020304" pitchFamily="18" charset="0"/>
                <a:cs typeface="Times New Roman" panose="02020603050405020304" pitchFamily="18" charset="0"/>
              </a:rPr>
              <a:t>уметь слушать и понимать речь, </a:t>
            </a:r>
          </a:p>
          <a:p>
            <a:pPr marL="571500" indent="-571500">
              <a:buFontTx/>
              <a:buChar char="-"/>
            </a:pPr>
            <a:r>
              <a:rPr lang="ru-RU" sz="4000" b="0" i="0" dirty="0" smtClean="0">
                <a:solidFill>
                  <a:schemeClr val="accent1">
                    <a:lumMod val="50000"/>
                  </a:schemeClr>
                </a:solidFill>
                <a:effectLst/>
                <a:latin typeface="Times New Roman" panose="02020603050405020304" pitchFamily="18" charset="0"/>
                <a:cs typeface="Times New Roman" panose="02020603050405020304" pitchFamily="18" charset="0"/>
              </a:rPr>
              <a:t>строить общение с учетом ситуации, </a:t>
            </a:r>
          </a:p>
          <a:p>
            <a:pPr marL="571500" indent="-571500">
              <a:buFontTx/>
              <a:buChar char="-"/>
            </a:pPr>
            <a:r>
              <a:rPr lang="ru-RU" sz="4000" b="0" i="0" dirty="0" smtClean="0">
                <a:solidFill>
                  <a:schemeClr val="accent1">
                    <a:lumMod val="50000"/>
                  </a:schemeClr>
                </a:solidFill>
                <a:effectLst/>
                <a:latin typeface="Times New Roman" panose="02020603050405020304" pitchFamily="18" charset="0"/>
                <a:cs typeface="Times New Roman" panose="02020603050405020304" pitchFamily="18" charset="0"/>
              </a:rPr>
              <a:t>легко входить в контакт с детьми и взрослыми, </a:t>
            </a:r>
          </a:p>
          <a:p>
            <a:pPr marL="571500" indent="-571500">
              <a:buFontTx/>
              <a:buChar char="-"/>
            </a:pPr>
            <a:r>
              <a:rPr lang="ru-RU" sz="4000" b="0" i="0" dirty="0" smtClean="0">
                <a:solidFill>
                  <a:schemeClr val="accent1">
                    <a:lumMod val="50000"/>
                  </a:schemeClr>
                </a:solidFill>
                <a:effectLst/>
                <a:latin typeface="Times New Roman" panose="02020603050405020304" pitchFamily="18" charset="0"/>
                <a:cs typeface="Times New Roman" panose="02020603050405020304" pitchFamily="18" charset="0"/>
              </a:rPr>
              <a:t>ясно и последовательно выражать свои мысли, </a:t>
            </a:r>
          </a:p>
          <a:p>
            <a:pPr marL="571500" indent="-571500">
              <a:buFontTx/>
              <a:buChar char="-"/>
            </a:pPr>
            <a:r>
              <a:rPr lang="ru-RU" sz="4000" b="0" i="0" dirty="0" smtClean="0">
                <a:solidFill>
                  <a:schemeClr val="accent1">
                    <a:lumMod val="50000"/>
                  </a:schemeClr>
                </a:solidFill>
                <a:effectLst/>
                <a:latin typeface="Times New Roman" panose="02020603050405020304" pitchFamily="18" charset="0"/>
                <a:cs typeface="Times New Roman" panose="02020603050405020304" pitchFamily="18" charset="0"/>
              </a:rPr>
              <a:t>пользоваться формами речевого этикета.</a:t>
            </a:r>
            <a:endParaRPr lang="ru-RU" sz="40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790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461846" y="211015"/>
            <a:ext cx="7268308" cy="5509200"/>
          </a:xfrm>
          <a:prstGeom prst="rect">
            <a:avLst/>
          </a:prstGeom>
          <a:noFill/>
          <a:ln>
            <a:noFill/>
          </a:ln>
        </p:spPr>
        <p:txBody>
          <a:bodyPr wrap="square" rtlCol="0">
            <a:spAutoFit/>
          </a:bodyPr>
          <a:lstStyle/>
          <a:p>
            <a:r>
              <a:rPr lang="ru-RU" sz="3200" i="0" dirty="0" smtClean="0">
                <a:solidFill>
                  <a:schemeClr val="accent1">
                    <a:lumMod val="50000"/>
                  </a:schemeClr>
                </a:solidFill>
                <a:effectLst/>
                <a:latin typeface="Times New Roman" panose="02020603050405020304" pitchFamily="18" charset="0"/>
                <a:cs typeface="Times New Roman" panose="02020603050405020304" pitchFamily="18" charset="0"/>
              </a:rPr>
              <a:t>Наличие у первоклассников даже слабых отклонений в фонематическом и лексико-грамматическом развитии ведет к серьезным проблемам в усвоении программ общеобразовательной школы. </a:t>
            </a:r>
          </a:p>
          <a:p>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a:p>
            <a:r>
              <a:rPr lang="ru-RU" sz="3200" i="1" dirty="0" smtClean="0">
                <a:solidFill>
                  <a:schemeClr val="accent1">
                    <a:lumMod val="50000"/>
                  </a:schemeClr>
                </a:solidFill>
                <a:effectLst/>
                <a:latin typeface="Times New Roman" panose="02020603050405020304" pitchFamily="18" charset="0"/>
                <a:cs typeface="Times New Roman" panose="02020603050405020304" pitchFamily="18" charset="0"/>
              </a:rPr>
              <a:t>Задача логопеда </a:t>
            </a:r>
            <a:r>
              <a:rPr lang="ru-RU" sz="3200" i="0" dirty="0" smtClean="0">
                <a:solidFill>
                  <a:schemeClr val="accent1">
                    <a:lumMod val="50000"/>
                  </a:schemeClr>
                </a:solidFill>
                <a:effectLst/>
                <a:latin typeface="Times New Roman" panose="02020603050405020304" pitchFamily="18" charset="0"/>
                <a:cs typeface="Times New Roman" panose="02020603050405020304" pitchFamily="18" charset="0"/>
              </a:rPr>
              <a:t>— устранить речевые дефекты и развить устную и письменную речь ребенка до такого уровня, на котором он бы смог успешно обучаться в школе.</a:t>
            </a: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05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102"/>
            <a:ext cx="12192000" cy="6922560"/>
          </a:xfrm>
          <a:prstGeom prst="rect">
            <a:avLst/>
          </a:prstGeom>
        </p:spPr>
      </p:pic>
      <p:sp>
        <p:nvSpPr>
          <p:cNvPr id="3" name="TextBox 2"/>
          <p:cNvSpPr txBox="1"/>
          <p:nvPr/>
        </p:nvSpPr>
        <p:spPr>
          <a:xfrm>
            <a:off x="2743201" y="1078524"/>
            <a:ext cx="7877908" cy="5262979"/>
          </a:xfrm>
          <a:prstGeom prst="rect">
            <a:avLst/>
          </a:prstGeom>
          <a:noFill/>
          <a:ln>
            <a:noFill/>
          </a:ln>
        </p:spPr>
        <p:txBody>
          <a:bodyPr wrap="square" rtlCol="0">
            <a:spAutoFit/>
          </a:bodyPr>
          <a:lstStyle/>
          <a:p>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Ни для кого не секрет, что совместная деятельность родителей и специалистов приносит более эффективный результат в коррекционной работе. </a:t>
            </a:r>
          </a:p>
          <a:p>
            <a:endParaRPr lang="ru-RU" sz="2800" dirty="0">
              <a:solidFill>
                <a:schemeClr val="accent1">
                  <a:lumMod val="50000"/>
                </a:schemeClr>
              </a:solidFill>
              <a:latin typeface="Times New Roman" panose="02020603050405020304" pitchFamily="18" charset="0"/>
              <a:cs typeface="Times New Roman" panose="02020603050405020304" pitchFamily="18" charset="0"/>
            </a:endParaRPr>
          </a:p>
          <a:p>
            <a:r>
              <a:rPr lang="ru-RU" sz="2800" b="1" i="1" dirty="0" smtClean="0">
                <a:solidFill>
                  <a:schemeClr val="accent1">
                    <a:lumMod val="50000"/>
                  </a:schemeClr>
                </a:solidFill>
                <a:effectLst/>
                <a:latin typeface="Times New Roman" panose="02020603050405020304" pitchFamily="18" charset="0"/>
                <a:cs typeface="Times New Roman" panose="02020603050405020304" pitchFamily="18" charset="0"/>
              </a:rPr>
              <a:t>Основная задача родителей </a:t>
            </a: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 вовремя обратить внимание на различные нарушения устной речи своего ребенка, чтобы начать логопедическую работу с ним, предотвратить трудности общения в коллективе и неуспеваемость в общеобразовательной школе. Чем раньше будет коррекция, тем лучше ее результат.</a:t>
            </a:r>
            <a:endParaRPr lang="ru-RU" sz="2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88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1289538" y="175571"/>
            <a:ext cx="10386647" cy="6124754"/>
          </a:xfrm>
          <a:prstGeom prst="rect">
            <a:avLst/>
          </a:prstGeom>
        </p:spPr>
        <p:txBody>
          <a:bodyPr wrap="square">
            <a:spAutoFit/>
          </a:bodyPr>
          <a:lstStyle/>
          <a:p>
            <a:pPr algn="ctr"/>
            <a:r>
              <a:rPr lang="ru-RU" sz="2800" b="1" i="0" dirty="0" smtClean="0">
                <a:solidFill>
                  <a:schemeClr val="accent1">
                    <a:lumMod val="50000"/>
                  </a:schemeClr>
                </a:solidFill>
                <a:effectLst/>
                <a:latin typeface="Times New Roman" panose="02020603050405020304" pitchFamily="18" charset="0"/>
                <a:cs typeface="Times New Roman" panose="02020603050405020304" pitchFamily="18" charset="0"/>
              </a:rPr>
              <a:t>Что могут сделать родители, чтобы обеспечить речевую готовность ребёнка к школе? </a:t>
            </a:r>
          </a:p>
          <a:p>
            <a:endParaRPr lang="ru-RU" sz="2800" b="1" i="0" dirty="0" smtClean="0">
              <a:solidFill>
                <a:schemeClr val="accent1">
                  <a:lumMod val="50000"/>
                </a:schemeClr>
              </a:solidFill>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создать в семье условия, благоприятные для общего и речевого развития детей; </a:t>
            </a:r>
          </a:p>
          <a:p>
            <a:pPr marL="342900" indent="-342900">
              <a:buFont typeface="Wingdings" panose="05000000000000000000" pitchFamily="2" charset="2"/>
              <a:buChar char="Ø"/>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проводить целенаправленную и систематическую работу по речевому развитию детей; </a:t>
            </a:r>
          </a:p>
          <a:p>
            <a:pPr marL="342900" indent="-342900">
              <a:buFont typeface="Wingdings" panose="05000000000000000000" pitchFamily="2" charset="2"/>
              <a:buChar char="Ø"/>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не ругать ребенка за неправильную речь; </a:t>
            </a:r>
          </a:p>
          <a:p>
            <a:pPr marL="342900" indent="-342900">
              <a:buFont typeface="Wingdings" panose="05000000000000000000" pitchFamily="2" charset="2"/>
              <a:buChar char="Ø"/>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ненавязчиво исправлять неправильное произношение; </a:t>
            </a:r>
          </a:p>
          <a:p>
            <a:pPr marL="342900" indent="-342900">
              <a:buFont typeface="Wingdings" panose="05000000000000000000" pitchFamily="2" charset="2"/>
              <a:buChar char="Ø"/>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осуществлять позитивный настрой ребенка на занятия с логопедом и другими специалистами; </a:t>
            </a:r>
          </a:p>
          <a:p>
            <a:pPr marL="342900" indent="-342900">
              <a:buFont typeface="Wingdings" panose="05000000000000000000" pitchFamily="2" charset="2"/>
              <a:buChar char="Ø"/>
            </a:pPr>
            <a:r>
              <a:rPr lang="ru-RU" sz="2800" b="0" i="0" dirty="0" smtClean="0">
                <a:solidFill>
                  <a:schemeClr val="accent1">
                    <a:lumMod val="50000"/>
                  </a:schemeClr>
                </a:solidFill>
                <a:effectLst/>
                <a:latin typeface="Times New Roman" panose="02020603050405020304" pitchFamily="18" charset="0"/>
                <a:cs typeface="Times New Roman" panose="02020603050405020304" pitchFamily="18" charset="0"/>
              </a:rPr>
              <a:t>ежедневно выполнять артикуляционную гимнастику; проговаривать, а при необходимости, заучивать речевой материал для автоматизации поставленных звуков.</a:t>
            </a:r>
            <a:endParaRPr lang="ru-RU" sz="2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054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820616" y="604531"/>
            <a:ext cx="11113476" cy="4524315"/>
          </a:xfrm>
          <a:prstGeom prst="rect">
            <a:avLst/>
          </a:prstGeom>
          <a:noFill/>
        </p:spPr>
        <p:txBody>
          <a:bodyPr wrap="square" rtlCol="0">
            <a:spAutoFit/>
          </a:bodyPr>
          <a:lstStyle/>
          <a:p>
            <a:pPr algn="just"/>
            <a:r>
              <a:rPr lang="ru-RU" sz="3600" b="1" i="0" dirty="0" smtClean="0">
                <a:solidFill>
                  <a:schemeClr val="accent1">
                    <a:lumMod val="50000"/>
                  </a:schemeClr>
                </a:solidFill>
                <a:effectLst/>
                <a:latin typeface="Times New Roman" panose="02020603050405020304" pitchFamily="18" charset="0"/>
                <a:cs typeface="Times New Roman" panose="02020603050405020304" pitchFamily="18" charset="0"/>
              </a:rPr>
              <a:t>Звукопроизношение и фонематический слух:</a:t>
            </a:r>
            <a:r>
              <a:rPr lang="ru-RU" sz="3600" b="1"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3600" b="1" dirty="0" smtClean="0">
                <a:solidFill>
                  <a:schemeClr val="accent1">
                    <a:lumMod val="50000"/>
                  </a:schemeClr>
                </a:solidFill>
                <a:latin typeface="Times New Roman" panose="02020603050405020304" pitchFamily="18" charset="0"/>
                <a:cs typeface="Times New Roman" panose="02020603050405020304" pitchFamily="18" charset="0"/>
              </a:rPr>
            </a:br>
            <a:r>
              <a:rPr lang="ru-RU" sz="3600" b="0" i="0" dirty="0" smtClean="0">
                <a:solidFill>
                  <a:schemeClr val="accent1">
                    <a:lumMod val="50000"/>
                  </a:schemeClr>
                </a:solidFill>
                <a:effectLst/>
                <a:latin typeface="Times New Roman" panose="02020603050405020304" pitchFamily="18" charset="0"/>
                <a:cs typeface="Times New Roman" panose="02020603050405020304" pitchFamily="18" charset="0"/>
              </a:rPr>
              <a:t>В норме вся звуковая сторона речи должна быть усвоена ребёнком полностью к 5 – 6 годам. К этому возрасту ребёнок должен уметь различать звуки на слух и в произношении. Приходя в школу, он должен отчётливо произносить звуки в различных словах, во фразовой речи, не должен их пропускать, искажать, заменять другими.</a:t>
            </a:r>
            <a:endParaRPr lang="ru-RU" sz="36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072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66094" y="214259"/>
            <a:ext cx="10410092" cy="5940088"/>
          </a:xfrm>
          <a:prstGeom prst="rect">
            <a:avLst/>
          </a:prstGeom>
          <a:noFill/>
        </p:spPr>
        <p:txBody>
          <a:bodyPr wrap="square" rtlCol="0">
            <a:spAutoFit/>
          </a:bodyPr>
          <a:lstStyle/>
          <a:p>
            <a:pPr marL="342900" indent="-342900" algn="ctr">
              <a:buFont typeface="Arial" panose="020B0604020202020204" pitchFamily="34" charset="0"/>
              <a:buChar char="•"/>
            </a:pPr>
            <a:r>
              <a:rPr lang="ru-RU" sz="2000" b="1" i="0" dirty="0" smtClean="0">
                <a:solidFill>
                  <a:schemeClr val="accent1">
                    <a:lumMod val="50000"/>
                  </a:schemeClr>
                </a:solidFill>
                <a:effectLst/>
                <a:latin typeface="Verdana" panose="020B0604030504040204" pitchFamily="34" charset="0"/>
              </a:rPr>
              <a:t>Владение навыками звукового анализа и синтеза:</a:t>
            </a:r>
            <a:r>
              <a:rPr lang="ru-RU" sz="2000" b="1" dirty="0" smtClean="0">
                <a:solidFill>
                  <a:schemeClr val="accent1">
                    <a:lumMod val="50000"/>
                  </a:schemeClr>
                </a:solidFill>
              </a:rPr>
              <a:t/>
            </a:r>
            <a:br>
              <a:rPr lang="ru-RU" sz="2000" b="1" dirty="0" smtClean="0">
                <a:solidFill>
                  <a:schemeClr val="accent1">
                    <a:lumMod val="50000"/>
                  </a:schemeClr>
                </a:solidFill>
              </a:rPr>
            </a:br>
            <a:r>
              <a:rPr lang="ru-RU" b="0" i="0" dirty="0" smtClean="0">
                <a:solidFill>
                  <a:schemeClr val="accent1">
                    <a:lumMod val="50000"/>
                  </a:schemeClr>
                </a:solidFill>
                <a:effectLst/>
                <a:latin typeface="Verdana" panose="020B0604030504040204" pitchFamily="34" charset="0"/>
              </a:rPr>
              <a:t>• </a:t>
            </a:r>
            <a:r>
              <a:rPr lang="ru-RU" sz="2000" b="0" i="0" dirty="0" smtClean="0">
                <a:solidFill>
                  <a:schemeClr val="accent1">
                    <a:lumMod val="50000"/>
                  </a:schemeClr>
                </a:solidFill>
                <a:effectLst/>
                <a:latin typeface="Verdana" panose="020B0604030504040204" pitchFamily="34" charset="0"/>
              </a:rPr>
              <a:t>умение выделять звук на фоне слова;</a:t>
            </a:r>
            <a:r>
              <a:rPr lang="ru-RU" sz="2000" dirty="0" smtClean="0">
                <a:solidFill>
                  <a:schemeClr val="accent1">
                    <a:lumMod val="50000"/>
                  </a:schemeClr>
                </a:solidFill>
              </a:rPr>
              <a:t/>
            </a:r>
            <a:br>
              <a:rPr lang="ru-RU" sz="2000" dirty="0" smtClean="0">
                <a:solidFill>
                  <a:schemeClr val="accent1">
                    <a:lumMod val="50000"/>
                  </a:schemeClr>
                </a:solidFill>
              </a:rPr>
            </a:br>
            <a:r>
              <a:rPr lang="ru-RU" sz="2000" b="0" i="0" dirty="0" smtClean="0">
                <a:solidFill>
                  <a:schemeClr val="accent1">
                    <a:lumMod val="50000"/>
                  </a:schemeClr>
                </a:solidFill>
                <a:effectLst/>
                <a:latin typeface="Verdana" panose="020B0604030504040204" pitchFamily="34" charset="0"/>
              </a:rPr>
              <a:t>• слышать и выделять первый и последний звук в слове;</a:t>
            </a:r>
            <a:r>
              <a:rPr lang="ru-RU" sz="2000" dirty="0" smtClean="0">
                <a:solidFill>
                  <a:schemeClr val="accent1">
                    <a:lumMod val="50000"/>
                  </a:schemeClr>
                </a:solidFill>
              </a:rPr>
              <a:t/>
            </a:r>
            <a:br>
              <a:rPr lang="ru-RU" sz="2000" dirty="0" smtClean="0">
                <a:solidFill>
                  <a:schemeClr val="accent1">
                    <a:lumMod val="50000"/>
                  </a:schemeClr>
                </a:solidFill>
              </a:rPr>
            </a:br>
            <a:r>
              <a:rPr lang="ru-RU" sz="2000" b="0" i="0" dirty="0" smtClean="0">
                <a:solidFill>
                  <a:schemeClr val="accent1">
                    <a:lumMod val="50000"/>
                  </a:schemeClr>
                </a:solidFill>
                <a:effectLst/>
                <a:latin typeface="Verdana" panose="020B0604030504040204" pitchFamily="34" charset="0"/>
              </a:rPr>
              <a:t>• определять позицию звука в слове (начало, середина, конец);</a:t>
            </a:r>
            <a:r>
              <a:rPr lang="ru-RU" sz="2000" dirty="0" smtClean="0">
                <a:solidFill>
                  <a:schemeClr val="accent1">
                    <a:lumMod val="50000"/>
                  </a:schemeClr>
                </a:solidFill>
              </a:rPr>
              <a:t/>
            </a:r>
            <a:br>
              <a:rPr lang="ru-RU" sz="2000" dirty="0" smtClean="0">
                <a:solidFill>
                  <a:schemeClr val="accent1">
                    <a:lumMod val="50000"/>
                  </a:schemeClr>
                </a:solidFill>
              </a:rPr>
            </a:br>
            <a:r>
              <a:rPr lang="ru-RU" sz="2000" b="0" i="0" dirty="0" smtClean="0">
                <a:solidFill>
                  <a:schemeClr val="accent1">
                    <a:lumMod val="50000"/>
                  </a:schemeClr>
                </a:solidFill>
                <a:effectLst/>
                <a:latin typeface="Verdana" panose="020B0604030504040204" pitchFamily="34" charset="0"/>
              </a:rPr>
              <a:t>• определять количество и последовательность звуков в слове, место звука в слове по отношению к другим;</a:t>
            </a:r>
            <a:r>
              <a:rPr lang="ru-RU" sz="2000" dirty="0" smtClean="0">
                <a:solidFill>
                  <a:schemeClr val="accent1">
                    <a:lumMod val="50000"/>
                  </a:schemeClr>
                </a:solidFill>
              </a:rPr>
              <a:t/>
            </a:r>
            <a:br>
              <a:rPr lang="ru-RU" sz="2000" dirty="0" smtClean="0">
                <a:solidFill>
                  <a:schemeClr val="accent1">
                    <a:lumMod val="50000"/>
                  </a:schemeClr>
                </a:solidFill>
              </a:rPr>
            </a:br>
            <a:r>
              <a:rPr lang="ru-RU" sz="2000" b="0" i="0" dirty="0" smtClean="0">
                <a:solidFill>
                  <a:schemeClr val="accent1">
                    <a:lumMod val="50000"/>
                  </a:schemeClr>
                </a:solidFill>
                <a:effectLst/>
                <a:latin typeface="Verdana" panose="020B0604030504040204" pitchFamily="34" charset="0"/>
              </a:rPr>
              <a:t>• называть слова с заданным звуком;</a:t>
            </a:r>
            <a:r>
              <a:rPr lang="ru-RU" sz="2000" dirty="0" smtClean="0">
                <a:solidFill>
                  <a:schemeClr val="accent1">
                    <a:lumMod val="50000"/>
                  </a:schemeClr>
                </a:solidFill>
              </a:rPr>
              <a:t/>
            </a:r>
            <a:br>
              <a:rPr lang="ru-RU" sz="2000" dirty="0" smtClean="0">
                <a:solidFill>
                  <a:schemeClr val="accent1">
                    <a:lumMod val="50000"/>
                  </a:schemeClr>
                </a:solidFill>
              </a:rPr>
            </a:br>
            <a:r>
              <a:rPr lang="ru-RU" sz="2000" b="0" i="0" dirty="0" smtClean="0">
                <a:solidFill>
                  <a:schemeClr val="accent1">
                    <a:lumMod val="50000"/>
                  </a:schemeClr>
                </a:solidFill>
                <a:effectLst/>
                <a:latin typeface="Verdana" panose="020B0604030504040204" pitchFamily="34" charset="0"/>
              </a:rPr>
              <a:t>• уметь составлять слова из звуков;</a:t>
            </a:r>
            <a:r>
              <a:rPr lang="ru-RU" sz="2000" dirty="0" smtClean="0">
                <a:solidFill>
                  <a:schemeClr val="accent1">
                    <a:lumMod val="50000"/>
                  </a:schemeClr>
                </a:solidFill>
              </a:rPr>
              <a:t/>
            </a:r>
            <a:br>
              <a:rPr lang="ru-RU" sz="2000" dirty="0" smtClean="0">
                <a:solidFill>
                  <a:schemeClr val="accent1">
                    <a:lumMod val="50000"/>
                  </a:schemeClr>
                </a:solidFill>
              </a:rPr>
            </a:br>
            <a:r>
              <a:rPr lang="ru-RU" sz="2000" b="0" i="0" dirty="0" smtClean="0">
                <a:solidFill>
                  <a:schemeClr val="accent1">
                    <a:lumMod val="50000"/>
                  </a:schemeClr>
                </a:solidFill>
                <a:effectLst/>
                <a:latin typeface="Verdana" panose="020B0604030504040204" pitchFamily="34" charset="0"/>
              </a:rPr>
              <a:t>• дети должны знать и правильно употреблять термины «звук», «слог», «слово», «предложение».</a:t>
            </a:r>
            <a:r>
              <a:rPr lang="ru-RU" sz="2000" dirty="0" smtClean="0">
                <a:solidFill>
                  <a:schemeClr val="accent1">
                    <a:lumMod val="50000"/>
                  </a:schemeClr>
                </a:solidFill>
              </a:rPr>
              <a:t/>
            </a:r>
            <a:br>
              <a:rPr lang="ru-RU" sz="2000" dirty="0" smtClean="0">
                <a:solidFill>
                  <a:schemeClr val="accent1">
                    <a:lumMod val="50000"/>
                  </a:schemeClr>
                </a:solidFill>
              </a:rPr>
            </a:br>
            <a:r>
              <a:rPr lang="ru-RU" sz="2000" b="0" i="0" dirty="0" smtClean="0">
                <a:solidFill>
                  <a:schemeClr val="accent1">
                    <a:lumMod val="50000"/>
                  </a:schemeClr>
                </a:solidFill>
                <a:effectLst/>
                <a:latin typeface="Verdana" panose="020B0604030504040204" pitchFamily="34" charset="0"/>
              </a:rPr>
              <a:t>Без специального обучения ребёнок этими навыками овладеть не может. Обучение звуковому анализу и синтезу проходит на логопедических занятиях и занятиях по обучению грамоте. </a:t>
            </a:r>
          </a:p>
          <a:p>
            <a:pPr marL="342900" indent="-342900" algn="ctr">
              <a:buFont typeface="Arial" panose="020B0604020202020204" pitchFamily="34" charset="0"/>
              <a:buChar char="•"/>
            </a:pPr>
            <a:r>
              <a:rPr lang="ru-RU" sz="2000" b="0" i="0" dirty="0" smtClean="0">
                <a:solidFill>
                  <a:schemeClr val="accent1">
                    <a:lumMod val="50000"/>
                  </a:schemeClr>
                </a:solidFill>
                <a:effectLst/>
                <a:latin typeface="Verdana" panose="020B0604030504040204" pitchFamily="34" charset="0"/>
              </a:rPr>
              <a:t>Формирование фонематического анализа проходит в 3 этапа: 1 с опорой на вспомогательные средства (картинки, схемы, фишки), 2 – в речевом плане (дети называют слово, определяют количество и последовательность звуков без опоры), 3 – в умственном плане (дети определяют место звуков, их количество, последовательность, не называя слова).</a:t>
            </a:r>
            <a:endParaRPr lang="ru-RU" sz="2000" dirty="0">
              <a:solidFill>
                <a:schemeClr val="accent1">
                  <a:lumMod val="50000"/>
                </a:schemeClr>
              </a:solidFill>
            </a:endParaRPr>
          </a:p>
        </p:txBody>
      </p:sp>
    </p:spTree>
    <p:extLst>
      <p:ext uri="{BB962C8B-B14F-4D97-AF65-F5344CB8AC3E}">
        <p14:creationId xmlns:p14="http://schemas.microsoft.com/office/powerpoint/2010/main" val="2696144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1095</Words>
  <Application>Microsoft Office PowerPoint</Application>
  <PresentationFormat>Широкоэкранный</PresentationFormat>
  <Paragraphs>63</Paragraphs>
  <Slides>16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-apple-system</vt:lpstr>
      <vt:lpstr>Arial</vt:lpstr>
      <vt:lpstr>Calibri</vt:lpstr>
      <vt:lpstr>Calibri Light</vt:lpstr>
      <vt:lpstr>Times New Roman</vt:lpstr>
      <vt:lpstr>Verdana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12</cp:revision>
  <dcterms:created xsi:type="dcterms:W3CDTF">2021-09-25T09:03:43Z</dcterms:created>
  <dcterms:modified xsi:type="dcterms:W3CDTF">2021-09-25T11:10:13Z</dcterms:modified>
</cp:coreProperties>
</file>